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4" r:id="rId2"/>
    <p:sldId id="256" r:id="rId3"/>
    <p:sldId id="257" r:id="rId4"/>
    <p:sldId id="258" r:id="rId5"/>
    <p:sldId id="259"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23181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17947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3921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41792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547360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0969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86CCE09-5C4D-444E-9527-2222C8FF78A2}"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85054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86CCE09-5C4D-444E-9527-2222C8FF78A2}"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74002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CCE09-5C4D-444E-9527-2222C8FF78A2}"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1211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9869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82401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83D988-937E-45D2-B66D-8F7C3AC0B26D}" type="slidenum">
              <a:rPr lang="ar-SA" smtClean="0"/>
              <a:t>‹#›</a:t>
            </a:fld>
            <a:endParaRPr lang="ar-SA"/>
          </a:p>
        </p:txBody>
      </p:sp>
    </p:spTree>
    <p:extLst>
      <p:ext uri="{BB962C8B-B14F-4D97-AF65-F5344CB8AC3E}">
        <p14:creationId xmlns:p14="http://schemas.microsoft.com/office/powerpoint/2010/main" val="91767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a:t>
            </a:r>
            <a:r>
              <a:rPr lang="en-US" dirty="0" smtClean="0"/>
              <a:t>eight</a:t>
            </a:r>
            <a:r>
              <a:rPr lang="en-US" dirty="0" smtClean="0"/>
              <a:t/>
            </a:r>
            <a:br>
              <a:rPr lang="en-US" dirty="0" smtClean="0"/>
            </a:br>
            <a:r>
              <a:rPr lang="en-US" dirty="0" smtClean="0"/>
              <a:t>part1</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155989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8.5 Critical Section</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smtClean="0"/>
              <a:t>A </a:t>
            </a:r>
            <a:r>
              <a:rPr lang="en-US" dirty="0"/>
              <a:t>solution to the critical-section problem must satisfy the following requirements: </a:t>
            </a:r>
          </a:p>
          <a:p>
            <a:pPr marL="0" indent="0" algn="l">
              <a:buNone/>
            </a:pPr>
            <a:r>
              <a:rPr lang="en-US" dirty="0"/>
              <a:t>a. Mutual Exclusion: if process Pi is executing in its critical section then no other processes can be executing in their critical section. </a:t>
            </a:r>
          </a:p>
          <a:p>
            <a:pPr marL="0" indent="0" algn="l">
              <a:buNone/>
            </a:pPr>
            <a:r>
              <a:rPr lang="en-US" dirty="0"/>
              <a:t>b. Progress: if no process in its C.S and there some process that wish to enter their C.S. then only those processes that are not executing in their remainder section can participate in the decision of which will enter its CS next. </a:t>
            </a:r>
          </a:p>
          <a:p>
            <a:pPr marL="0" indent="0" algn="l">
              <a:buNone/>
            </a:pPr>
            <a:r>
              <a:rPr lang="en-US" dirty="0"/>
              <a:t>c. Bounded waiting: there exit a bound on the number of times that other processes are allowed to enter their C.S after a process has made a request to enter its CS and before that request is granted.</a:t>
            </a:r>
            <a:endParaRPr lang="ar-SA" dirty="0"/>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484218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8.6 Two-process </a:t>
            </a:r>
            <a:r>
              <a:rPr lang="en-US" b="1" u="sng" dirty="0" smtClean="0"/>
              <a:t>solution</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when presenting an algorithm, we define only the variable used for synchronization purposes and describe only a typical process Pi whose general structure is shown in the following figure 8.1</a:t>
            </a:r>
            <a:r>
              <a:rPr lang="en-US" dirty="0" smtClean="0"/>
              <a:t>.</a:t>
            </a:r>
            <a:endParaRPr lang="ar-IQ" dirty="0" smtClean="0"/>
          </a:p>
          <a:p>
            <a:pPr marL="0" indent="0" algn="l">
              <a:buNone/>
            </a:pPr>
            <a:endParaRPr lang="ar-IQ" dirty="0"/>
          </a:p>
          <a:p>
            <a:pPr marL="0" indent="0" algn="l">
              <a:buNone/>
            </a:pPr>
            <a:endParaRPr lang="ar-IQ" dirty="0" smtClean="0"/>
          </a:p>
          <a:p>
            <a:pPr marL="0" indent="0" algn="l">
              <a:buNone/>
            </a:pPr>
            <a:endParaRPr lang="ar-IQ" dirty="0"/>
          </a:p>
          <a:p>
            <a:pPr marL="0" indent="0" algn="l">
              <a:buNone/>
            </a:pPr>
            <a:endParaRPr lang="ar-IQ" dirty="0" smtClean="0"/>
          </a:p>
          <a:p>
            <a:pPr marL="0" indent="0" algn="l">
              <a:buNone/>
            </a:pPr>
            <a:endParaRPr lang="ar-IQ" dirty="0"/>
          </a:p>
          <a:p>
            <a:pPr marL="0" indent="0" algn="l">
              <a:buNone/>
            </a:pPr>
            <a:r>
              <a:rPr lang="en-US" dirty="0"/>
              <a:t>In this section we shall describe the algorithms that are application to only two processes at a time. The processes are numbered Po &amp; Ps for convenience when presenting P1 we use Pi to denote the other process that is j=1+i</a:t>
            </a:r>
          </a:p>
          <a:p>
            <a:pPr marL="0" indent="0" algn="l">
              <a:buNone/>
            </a:pPr>
            <a:endParaRPr lang="en-US" dirty="0"/>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6" name="كائن 5"/>
          <p:cNvGraphicFramePr>
            <a:graphicFrameLocks/>
          </p:cNvGraphicFramePr>
          <p:nvPr>
            <p:extLst>
              <p:ext uri="{D42A27DB-BD31-4B8C-83A1-F6EECF244321}">
                <p14:modId xmlns:p14="http://schemas.microsoft.com/office/powerpoint/2010/main" val="114314528"/>
              </p:ext>
            </p:extLst>
          </p:nvPr>
        </p:nvGraphicFramePr>
        <p:xfrm>
          <a:off x="3560478" y="2281238"/>
          <a:ext cx="4983021" cy="2113341"/>
        </p:xfrm>
        <a:graphic>
          <a:graphicData uri="http://schemas.openxmlformats.org/presentationml/2006/ole">
            <mc:AlternateContent xmlns:mc="http://schemas.openxmlformats.org/markup-compatibility/2006">
              <mc:Choice xmlns:v="urn:schemas-microsoft-com:vml" Requires="v">
                <p:oleObj spid="_x0000_s12331" name="Picture" r:id="rId3" imgW="0" imgH="0" progId="StaticMetafile">
                  <p:embed/>
                </p:oleObj>
              </mc:Choice>
              <mc:Fallback>
                <p:oleObj name="Picture" r:id="rId3" imgW="0" imgH="0" progId="StaticMetafile">
                  <p:embed/>
                  <p:pic>
                    <p:nvPicPr>
                      <p:cNvPr id="0" name="rectole000000000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0478" y="2281238"/>
                        <a:ext cx="4983021" cy="2113341"/>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215789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Algorithm </a:t>
            </a:r>
            <a:r>
              <a:rPr lang="en-US" dirty="0" smtClean="0"/>
              <a:t>1                                                                                                          </a:t>
            </a:r>
            <a:endParaRPr lang="en-US" dirty="0"/>
          </a:p>
          <a:p>
            <a:pPr marL="0" indent="0" algn="l">
              <a:buNone/>
            </a:pPr>
            <a:r>
              <a:rPr lang="en-US" dirty="0"/>
              <a:t> let the processes shared a common integer variable turn=0 or if turn=</a:t>
            </a:r>
            <a:r>
              <a:rPr lang="en-US" dirty="0" err="1"/>
              <a:t>i</a:t>
            </a:r>
            <a:r>
              <a:rPr lang="en-US" dirty="0"/>
              <a:t> the Pi allowed to execute in its ethical. The structure of this algorithm is shown in figure 8.2 The solution ensure that only one process at a time can be in its C.S. But it does not satisfy the process requirement since it requires alternation of processes in the execution of C.S example, if turn=0 and P1 is ready to enter its CS. P1 can not do so even though P0 may be in its remainder section. Repent</a:t>
            </a:r>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7" name="Picture 1"/>
          <p:cNvPicPr/>
          <p:nvPr/>
        </p:nvPicPr>
        <p:blipFill>
          <a:blip r:embed="rId2"/>
          <a:stretch>
            <a:fillRect/>
          </a:stretch>
        </p:blipFill>
        <p:spPr>
          <a:xfrm>
            <a:off x="3111690" y="4308214"/>
            <a:ext cx="6933061" cy="2420132"/>
          </a:xfrm>
          <a:prstGeom prst="rect">
            <a:avLst/>
          </a:prstGeom>
        </p:spPr>
      </p:pic>
    </p:spTree>
    <p:extLst>
      <p:ext uri="{BB962C8B-B14F-4D97-AF65-F5344CB8AC3E}">
        <p14:creationId xmlns:p14="http://schemas.microsoft.com/office/powerpoint/2010/main" val="3787151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fontScale="92500" lnSpcReduction="20000"/>
          </a:bodyPr>
          <a:lstStyle/>
          <a:p>
            <a:pPr marL="0" indent="0" algn="l">
              <a:buNone/>
            </a:pPr>
            <a:r>
              <a:rPr lang="en-US" u="sng" dirty="0"/>
              <a:t>Algorithm 2</a:t>
            </a:r>
            <a:endParaRPr lang="en-US" dirty="0"/>
          </a:p>
          <a:p>
            <a:pPr marL="0" indent="0" algn="l">
              <a:buNone/>
            </a:pPr>
            <a:r>
              <a:rPr lang="en-US" dirty="0"/>
              <a:t> </a:t>
            </a:r>
          </a:p>
          <a:p>
            <a:pPr marL="0" indent="0" algn="l">
              <a:buNone/>
            </a:pPr>
            <a:r>
              <a:rPr lang="en-US" dirty="0"/>
              <a:t> The problem with alg. I is that does not retain sufficient information about the state of each process; it remembers only which process is allowed to enter C.S</a:t>
            </a:r>
            <a:r>
              <a:rPr lang="ar-SA" dirty="0"/>
              <a:t>. </a:t>
            </a:r>
            <a:endParaRPr lang="en-US" dirty="0"/>
          </a:p>
          <a:p>
            <a:pPr marL="0" indent="0" algn="l">
              <a:buNone/>
            </a:pPr>
            <a:r>
              <a:rPr lang="en-US" dirty="0"/>
              <a:t>To remedy this problem we can replace the variable tern with the following array: </a:t>
            </a:r>
            <a:r>
              <a:rPr lang="en-US" dirty="0" err="1"/>
              <a:t>var</a:t>
            </a:r>
            <a:r>
              <a:rPr lang="en-US" dirty="0"/>
              <a:t> flag: array [0..I] of </a:t>
            </a:r>
            <a:r>
              <a:rPr lang="en-US" dirty="0" err="1"/>
              <a:t>boolean</a:t>
            </a:r>
            <a:r>
              <a:rPr lang="en-US" dirty="0"/>
              <a:t> </a:t>
            </a:r>
          </a:p>
          <a:p>
            <a:pPr marL="0" indent="0" algn="l">
              <a:buNone/>
            </a:pPr>
            <a:r>
              <a:rPr lang="en-US" dirty="0"/>
              <a:t>The element of the array are initialized to false.</a:t>
            </a:r>
            <a:r>
              <a:rPr lang="ar-SA" dirty="0"/>
              <a:t>.</a:t>
            </a:r>
            <a:endParaRPr lang="en-US" dirty="0"/>
          </a:p>
          <a:p>
            <a:pPr marL="0" indent="0" algn="l">
              <a:buNone/>
            </a:pPr>
            <a:r>
              <a:rPr lang="en-US" dirty="0"/>
              <a:t>If flag [</a:t>
            </a:r>
            <a:r>
              <a:rPr lang="en-US" dirty="0" err="1"/>
              <a:t>i</a:t>
            </a:r>
            <a:r>
              <a:rPr lang="en-US" dirty="0"/>
              <a:t>] is true this variable  indicate that pi is ready to enter the critical section. The structure of process is shown in figure </a:t>
            </a:r>
            <a:r>
              <a:rPr lang="en-US" dirty="0" smtClean="0"/>
              <a:t>Repeat</a:t>
            </a:r>
            <a:endParaRPr lang="ar-IQ" dirty="0" smtClean="0"/>
          </a:p>
          <a:p>
            <a:pPr marL="0" indent="0" algn="l">
              <a:buNone/>
            </a:pPr>
            <a:endParaRPr lang="ar-IQ" dirty="0" smtClean="0"/>
          </a:p>
          <a:p>
            <a:pPr marL="0" indent="0" algn="l">
              <a:buNone/>
            </a:pPr>
            <a:r>
              <a:rPr lang="en-US" dirty="0"/>
              <a:t>Now both Po and PI arc looping forever in while statements. The above case may  happen  ten the Po is interrupted and the CPU switching to process  Pi. So both processes try to be in the C.S at the same lime, </a:t>
            </a:r>
          </a:p>
          <a:p>
            <a:pPr marL="0" indent="0" algn="l" rtl="0">
              <a:buNone/>
            </a:pPr>
            <a:r>
              <a:rPr lang="en-US" dirty="0"/>
              <a:t>violating the mutual — exclusion requirement</a:t>
            </a:r>
          </a:p>
          <a:p>
            <a:pPr marL="0" indent="0" algn="l">
              <a:buNone/>
            </a:pPr>
            <a:endParaRPr lang="en-US" dirty="0"/>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927316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3439235"/>
          </a:xfrm>
        </p:spPr>
        <p:txBody>
          <a:bodyPr>
            <a:normAutofit fontScale="85000" lnSpcReduction="20000"/>
          </a:bodyPr>
          <a:lstStyle/>
          <a:p>
            <a:pPr marL="0" indent="0" algn="l" rtl="0">
              <a:buNone/>
            </a:pPr>
            <a:r>
              <a:rPr lang="en-US" u="sng" dirty="0"/>
              <a:t>algorithm 3</a:t>
            </a:r>
            <a:endParaRPr lang="en-US" dirty="0"/>
          </a:p>
          <a:p>
            <a:pPr marL="0" indent="0" algn="l">
              <a:buNone/>
            </a:pPr>
            <a:r>
              <a:rPr lang="en-US" dirty="0"/>
              <a:t> By combing the key ideas of Alg. I and Ma. 2 we obtain a correct solution to the C.S problem where all three requirements  are met. The two processes share two variables:</a:t>
            </a:r>
          </a:p>
          <a:p>
            <a:pPr marL="0" indent="0" algn="l">
              <a:buNone/>
            </a:pPr>
            <a:r>
              <a:rPr lang="en-US" dirty="0"/>
              <a:t> </a:t>
            </a:r>
            <a:r>
              <a:rPr lang="en-US" dirty="0" err="1"/>
              <a:t>Var</a:t>
            </a:r>
            <a:r>
              <a:rPr lang="en-US" dirty="0"/>
              <a:t> flag :array  [0.1] of Boolean;</a:t>
            </a:r>
          </a:p>
          <a:p>
            <a:pPr marL="0" indent="0" algn="l">
              <a:buNone/>
            </a:pPr>
            <a:r>
              <a:rPr lang="en-US" dirty="0"/>
              <a:t> Turn 0.. I;</a:t>
            </a:r>
          </a:p>
          <a:p>
            <a:pPr marL="0" indent="0" algn="l">
              <a:buNone/>
            </a:pPr>
            <a:r>
              <a:rPr lang="en-US" dirty="0"/>
              <a:t> Initially  flag [0] = flag[1] = false. The value of turn either I or 0. The structure of process Pi as in figure RA the final %ante of turn decides</a:t>
            </a:r>
          </a:p>
          <a:p>
            <a:pPr marL="0" indent="0" algn="l">
              <a:buNone/>
            </a:pPr>
            <a:r>
              <a:rPr lang="en-US" dirty="0"/>
              <a:t> which of the two processes is allowed to enter its critical section . this Alg. 3 satisfy the C.S requirements . Repeat</a:t>
            </a:r>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7" name="Picture 3"/>
          <p:cNvPicPr/>
          <p:nvPr/>
        </p:nvPicPr>
        <p:blipFill>
          <a:blip r:embed="rId2"/>
          <a:stretch>
            <a:fillRect/>
          </a:stretch>
        </p:blipFill>
        <p:spPr>
          <a:xfrm>
            <a:off x="2743201" y="4320084"/>
            <a:ext cx="6878472" cy="2537915"/>
          </a:xfrm>
          <a:prstGeom prst="rect">
            <a:avLst/>
          </a:prstGeom>
        </p:spPr>
      </p:pic>
    </p:spTree>
    <p:extLst>
      <p:ext uri="{BB962C8B-B14F-4D97-AF65-F5344CB8AC3E}">
        <p14:creationId xmlns:p14="http://schemas.microsoft.com/office/powerpoint/2010/main" val="1009661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8. Asynchronous Concurrent Process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Processes are concurrent if they exit at the same time. Concurrent processes can function completely in independently of one another, or they can be a synchronous which means that they .require occasional synchronization and cooperation.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445100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8.1 parallel </a:t>
            </a:r>
            <a:r>
              <a:rPr lang="en-US" b="1" dirty="0" smtClean="0"/>
              <a:t>processing</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 If certain can logically be preformed in parallel then computer will physically perform them is parallel. Parallel processing is complex for several reasons:</a:t>
            </a:r>
          </a:p>
          <a:p>
            <a:pPr marL="0" indent="0" algn="l">
              <a:buNone/>
            </a:pPr>
            <a:r>
              <a:rPr lang="en-US" dirty="0"/>
              <a:t> a.  People seem better able to do one activity at a time. </a:t>
            </a:r>
          </a:p>
          <a:p>
            <a:pPr marL="0" indent="0" algn="l">
              <a:buNone/>
            </a:pPr>
            <a:r>
              <a:rPr lang="en-US" dirty="0"/>
              <a:t>b. It is difficult and time consuming to determine what activities can and can not be performed in parallel </a:t>
            </a:r>
          </a:p>
          <a:p>
            <a:pPr marL="0" indent="0" algn="l">
              <a:buNone/>
            </a:pPr>
            <a:r>
              <a:rPr lang="en-US" dirty="0"/>
              <a:t>c.  Parallel program are much more difficult to debug than sequential programs. </a:t>
            </a:r>
          </a:p>
          <a:p>
            <a:pPr marL="0" indent="0" algn="l">
              <a:buNone/>
            </a:pPr>
            <a:r>
              <a:rPr lang="en-US" dirty="0"/>
              <a:t>d.  Asynchronous processes must occasionally interact with one another and these interactions can be complex. </a:t>
            </a:r>
          </a:p>
          <a:p>
            <a:pPr marL="0" indent="0" algn="l">
              <a:buNone/>
            </a:pPr>
            <a:r>
              <a:rPr lang="en-US" dirty="0"/>
              <a:t>e. Parallel programs are much more difficult to prove correct than sequential programs. </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973844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fontScale="90000"/>
          </a:bodyPr>
          <a:lstStyle/>
          <a:p>
            <a:pPr algn="ctr" rtl="0"/>
            <a:r>
              <a:rPr lang="en-US" b="1" u="sng" dirty="0"/>
              <a:t>8.2  a</a:t>
            </a:r>
            <a:r>
              <a:rPr lang="en-US" b="1" u="sng" dirty="0" smtClean="0"/>
              <a:t> </a:t>
            </a:r>
            <a:r>
              <a:rPr lang="en-US" b="1" u="sng" dirty="0"/>
              <a:t>control structure for indicating </a:t>
            </a:r>
            <a:r>
              <a:rPr lang="en-US" b="1" u="sng" dirty="0" smtClean="0"/>
              <a:t>parallelism</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Many programming languages constructs for indicating parallelism some of them as follows: </a:t>
            </a:r>
          </a:p>
          <a:p>
            <a:pPr marL="0" indent="0" algn="l">
              <a:buNone/>
            </a:pPr>
            <a:r>
              <a:rPr lang="en-US" dirty="0"/>
              <a:t>a. One statement indicating the sequential execution is to split into several parallel execution sequences (threads).</a:t>
            </a:r>
          </a:p>
          <a:p>
            <a:pPr marL="0" indent="0" algn="l">
              <a:buNone/>
            </a:pPr>
            <a:r>
              <a:rPr lang="en-US" dirty="0"/>
              <a:t>b. One statement indicating that certain parallel execution sequences are to merge and sequential execution is to resume. </a:t>
            </a:r>
          </a:p>
          <a:p>
            <a:pPr marL="0" indent="0" algn="l">
              <a:buNone/>
            </a:pPr>
            <a:r>
              <a:rPr lang="en-US" dirty="0"/>
              <a:t>These statements occurring pairs and are commonly called </a:t>
            </a:r>
            <a:r>
              <a:rPr lang="en-US" dirty="0" err="1"/>
              <a:t>parbegin</a:t>
            </a:r>
            <a:r>
              <a:rPr lang="en-US" dirty="0"/>
              <a:t> </a:t>
            </a:r>
            <a:r>
              <a:rPr lang="en-US" dirty="0" err="1"/>
              <a:t>parend</a:t>
            </a:r>
            <a:r>
              <a:rPr lang="en-US" dirty="0"/>
              <a:t> (for being and end parallel execution) or </a:t>
            </a:r>
            <a:r>
              <a:rPr lang="en-US" dirty="0" err="1"/>
              <a:t>cobegin</a:t>
            </a:r>
            <a:r>
              <a:rPr lang="en-US" dirty="0"/>
              <a:t> </a:t>
            </a:r>
            <a:r>
              <a:rPr lang="en-US" dirty="0" err="1"/>
              <a:t>coend</a:t>
            </a:r>
            <a:r>
              <a:rPr lang="en-US" dirty="0"/>
              <a:t> (for being and end concurrent execution).</a:t>
            </a:r>
          </a:p>
          <a:p>
            <a:pPr marL="0" indent="0" algn="l" rtl="0">
              <a:buNone/>
            </a:pPr>
            <a:r>
              <a:rPr lang="en-US" dirty="0" smtClean="0"/>
              <a:t>  </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1" name="كائن 10"/>
          <p:cNvGraphicFramePr>
            <a:graphicFrameLocks/>
          </p:cNvGraphicFramePr>
          <p:nvPr>
            <p:extLst>
              <p:ext uri="{D42A27DB-BD31-4B8C-83A1-F6EECF244321}">
                <p14:modId xmlns:p14="http://schemas.microsoft.com/office/powerpoint/2010/main" val="1294655730"/>
              </p:ext>
            </p:extLst>
          </p:nvPr>
        </p:nvGraphicFramePr>
        <p:xfrm>
          <a:off x="6440606" y="4708476"/>
          <a:ext cx="4913194" cy="1924335"/>
        </p:xfrm>
        <a:graphic>
          <a:graphicData uri="http://schemas.openxmlformats.org/presentationml/2006/ole">
            <mc:AlternateContent xmlns:mc="http://schemas.openxmlformats.org/markup-compatibility/2006">
              <mc:Choice xmlns:v="urn:schemas-microsoft-com:vml" Requires="v">
                <p:oleObj spid="_x0000_s1083" name="Picture" r:id="rId3" imgW="0" imgH="0" progId="StaticMetafile">
                  <p:embed/>
                </p:oleObj>
              </mc:Choice>
              <mc:Fallback>
                <p:oleObj name="Picture" r:id="rId3" imgW="0" imgH="0" progId="StaticMetafile">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0606" y="4708476"/>
                        <a:ext cx="4913194" cy="1924335"/>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687866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8.3 precedence </a:t>
            </a:r>
            <a:r>
              <a:rPr lang="en-US" b="1" u="sng" dirty="0" smtClean="0"/>
              <a:t>graph</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A precedence graph is a directed a cyclic graph whose nodes correspond to individual statements. An edge from node Si to node </a:t>
            </a:r>
            <a:r>
              <a:rPr lang="en-US" dirty="0" err="1"/>
              <a:t>Sj</a:t>
            </a:r>
            <a:r>
              <a:rPr lang="en-US" dirty="0"/>
              <a:t> means that statement </a:t>
            </a:r>
            <a:r>
              <a:rPr lang="en-US" dirty="0" err="1"/>
              <a:t>Sj</a:t>
            </a:r>
            <a:r>
              <a:rPr lang="en-US" dirty="0"/>
              <a:t> cart be executed. only after statement </a:t>
            </a:r>
            <a:r>
              <a:rPr lang="en-US" dirty="0" err="1"/>
              <a:t>si</a:t>
            </a:r>
            <a:r>
              <a:rPr lang="en-US" dirty="0"/>
              <a:t> has completed execution. </a:t>
            </a:r>
          </a:p>
          <a:p>
            <a:pPr marL="0" indent="0" algn="l">
              <a:buNone/>
            </a:pPr>
            <a:r>
              <a:rPr lang="en-US" dirty="0"/>
              <a:t> </a:t>
            </a:r>
          </a:p>
          <a:p>
            <a:pPr marL="0" indent="0" algn="l">
              <a:buNone/>
            </a:pPr>
            <a:r>
              <a:rPr lang="en-US" dirty="0"/>
              <a:t>Example:</a:t>
            </a:r>
          </a:p>
          <a:p>
            <a:pPr marL="0" indent="0" algn="l">
              <a:buNone/>
            </a:pPr>
            <a:r>
              <a:rPr lang="en-US" dirty="0"/>
              <a:t>Consider the following program segment which performs some simple arithmetic operations</a:t>
            </a:r>
            <a:r>
              <a:rPr lang="en-US" dirty="0" smtClean="0"/>
              <a:t>:</a:t>
            </a:r>
            <a:endParaRPr lang="ar-IQ" dirty="0" smtClean="0"/>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8" name="كائن 7"/>
          <p:cNvGraphicFramePr>
            <a:graphicFrameLocks/>
          </p:cNvGraphicFramePr>
          <p:nvPr>
            <p:extLst>
              <p:ext uri="{D42A27DB-BD31-4B8C-83A1-F6EECF244321}">
                <p14:modId xmlns:p14="http://schemas.microsoft.com/office/powerpoint/2010/main" val="4279598943"/>
              </p:ext>
            </p:extLst>
          </p:nvPr>
        </p:nvGraphicFramePr>
        <p:xfrm>
          <a:off x="4575175" y="4257817"/>
          <a:ext cx="1962150" cy="1504950"/>
        </p:xfrm>
        <a:graphic>
          <a:graphicData uri="http://schemas.openxmlformats.org/presentationml/2006/ole">
            <mc:AlternateContent xmlns:mc="http://schemas.openxmlformats.org/markup-compatibility/2006">
              <mc:Choice xmlns:v="urn:schemas-microsoft-com:vml" Requires="v">
                <p:oleObj spid="_x0000_s2102" name="Picture" r:id="rId3" imgW="0" imgH="0" progId="StaticMetafile">
                  <p:embed/>
                </p:oleObj>
              </mc:Choice>
              <mc:Fallback>
                <p:oleObj name="Picture" r:id="rId3" imgW="0" imgH="0" progId="StaticMetafile">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5175" y="4257817"/>
                        <a:ext cx="1962150" cy="1504950"/>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2567832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smtClean="0"/>
              <a:t>8.3 </a:t>
            </a:r>
            <a:r>
              <a:rPr lang="en-US" b="1" u="sng" dirty="0"/>
              <a:t>precedence </a:t>
            </a:r>
            <a:r>
              <a:rPr lang="en-US" b="1" u="sng" dirty="0" smtClean="0"/>
              <a:t>graph</a:t>
            </a:r>
            <a:endParaRPr lang="en-US" dirty="0"/>
          </a:p>
        </p:txBody>
      </p:sp>
      <p:sp>
        <p:nvSpPr>
          <p:cNvPr id="3" name="عنصر نائب للمحتوى 2"/>
          <p:cNvSpPr>
            <a:spLocks noGrp="1"/>
          </p:cNvSpPr>
          <p:nvPr>
            <p:ph idx="1"/>
          </p:nvPr>
        </p:nvSpPr>
        <p:spPr>
          <a:xfrm>
            <a:off x="838200" y="1050878"/>
            <a:ext cx="10515600" cy="5807122"/>
          </a:xfrm>
        </p:spPr>
        <p:txBody>
          <a:bodyPr>
            <a:normAutofit lnSpcReduction="10000"/>
          </a:bodyPr>
          <a:lstStyle/>
          <a:p>
            <a:pPr marL="0" indent="0" algn="l">
              <a:buNone/>
            </a:pPr>
            <a:r>
              <a:rPr lang="en-US" dirty="0"/>
              <a:t>S1 a:=x+y;                                 </a:t>
            </a:r>
          </a:p>
          <a:p>
            <a:pPr marL="0" indent="0" algn="l">
              <a:buNone/>
            </a:pPr>
            <a:r>
              <a:rPr lang="en-US" dirty="0"/>
              <a:t>S2 b:=z+1; </a:t>
            </a:r>
          </a:p>
          <a:p>
            <a:pPr marL="0" indent="0" algn="l">
              <a:buNone/>
            </a:pPr>
            <a:r>
              <a:rPr lang="en-US" dirty="0"/>
              <a:t>S3 c:=a </a:t>
            </a:r>
          </a:p>
          <a:p>
            <a:pPr marL="0" indent="0" algn="l">
              <a:buNone/>
            </a:pPr>
            <a:r>
              <a:rPr lang="en-US" dirty="0"/>
              <a:t>S4 w:=c+1; </a:t>
            </a:r>
          </a:p>
          <a:p>
            <a:pPr marL="0" indent="0" algn="l">
              <a:buNone/>
            </a:pPr>
            <a:r>
              <a:rPr lang="en-US" dirty="0"/>
              <a:t> </a:t>
            </a:r>
          </a:p>
          <a:p>
            <a:pPr marL="0" indent="0" algn="l">
              <a:buNone/>
            </a:pPr>
            <a:r>
              <a:rPr lang="en-US" dirty="0"/>
              <a:t>S1 and S2 could be executed concurrently since neither depends upon the other. This program could be rewritten using </a:t>
            </a:r>
            <a:r>
              <a:rPr lang="en-US" dirty="0" err="1"/>
              <a:t>parbegin</a:t>
            </a:r>
            <a:r>
              <a:rPr lang="en-US" dirty="0"/>
              <a:t>/ </a:t>
            </a:r>
            <a:r>
              <a:rPr lang="en-US" dirty="0" err="1"/>
              <a:t>parend</a:t>
            </a:r>
            <a:r>
              <a:rPr lang="en-US" dirty="0"/>
              <a:t> construct. </a:t>
            </a:r>
            <a:r>
              <a:rPr lang="en-US" dirty="0" err="1"/>
              <a:t>Parbegin</a:t>
            </a:r>
            <a:endParaRPr lang="en-US" dirty="0"/>
          </a:p>
          <a:p>
            <a:pPr marL="0" indent="0" algn="l">
              <a:buNone/>
            </a:pPr>
            <a:r>
              <a:rPr lang="en-US" dirty="0"/>
              <a:t> A=x +y; </a:t>
            </a:r>
          </a:p>
          <a:p>
            <a:pPr marL="0" indent="0" algn="l">
              <a:buNone/>
            </a:pPr>
            <a:r>
              <a:rPr lang="en-US" dirty="0"/>
              <a:t>B=z+ I; </a:t>
            </a:r>
            <a:endParaRPr lang="ar-IQ" dirty="0" smtClean="0"/>
          </a:p>
          <a:p>
            <a:pPr marL="0" indent="0" algn="l">
              <a:buNone/>
            </a:pPr>
            <a:r>
              <a:rPr lang="en-US" dirty="0" err="1"/>
              <a:t>Parend</a:t>
            </a:r>
            <a:r>
              <a:rPr lang="en-US" dirty="0"/>
              <a:t>:</a:t>
            </a:r>
            <a:endParaRPr lang="ar-IQ" dirty="0"/>
          </a:p>
          <a:p>
            <a:pPr marL="0" indent="0" algn="l">
              <a:buNone/>
            </a:pPr>
            <a:r>
              <a:rPr lang="en-US" i="1" dirty="0"/>
              <a:t> C:=a-b; </a:t>
            </a:r>
            <a:endParaRPr lang="en-US" dirty="0"/>
          </a:p>
          <a:p>
            <a:pPr marL="0" indent="0" algn="l">
              <a:buNone/>
            </a:pPr>
            <a:r>
              <a:rPr lang="en-US" dirty="0"/>
              <a:t>w:=c +1; </a:t>
            </a:r>
            <a:endParaRPr lang="ar-SA" dirty="0"/>
          </a:p>
          <a:p>
            <a:pPr marL="0" indent="0" algn="l">
              <a:buNone/>
            </a:pPr>
            <a:endParaRPr lang="en-US" dirty="0"/>
          </a:p>
          <a:p>
            <a:pPr marL="0" indent="0" algn="l">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1" name="كائن 10"/>
          <p:cNvGraphicFramePr>
            <a:graphicFrameLocks/>
          </p:cNvGraphicFramePr>
          <p:nvPr>
            <p:extLst>
              <p:ext uri="{D42A27DB-BD31-4B8C-83A1-F6EECF244321}">
                <p14:modId xmlns:p14="http://schemas.microsoft.com/office/powerpoint/2010/main" val="968213534"/>
              </p:ext>
            </p:extLst>
          </p:nvPr>
        </p:nvGraphicFramePr>
        <p:xfrm>
          <a:off x="4380931" y="4570295"/>
          <a:ext cx="2634018" cy="2021574"/>
        </p:xfrm>
        <a:graphic>
          <a:graphicData uri="http://schemas.openxmlformats.org/presentationml/2006/ole">
            <mc:AlternateContent xmlns:mc="http://schemas.openxmlformats.org/markup-compatibility/2006">
              <mc:Choice xmlns:v="urn:schemas-microsoft-com:vml" Requires="v">
                <p:oleObj spid="_x0000_s17458" name="Picture" r:id="rId3" imgW="0" imgH="0" progId="StaticMetafile">
                  <p:embed/>
                </p:oleObj>
              </mc:Choice>
              <mc:Fallback>
                <p:oleObj name="Picture" r:id="rId3" imgW="0" imgH="0" progId="StaticMetafile">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0931" y="4570295"/>
                        <a:ext cx="2634018" cy="2021574"/>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3609556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8.4  mutual Exclusion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85000" lnSpcReduction="20000"/>
          </a:bodyPr>
          <a:lstStyle/>
          <a:p>
            <a:pPr marL="0" indent="0" algn="l">
              <a:buNone/>
            </a:pPr>
            <a:r>
              <a:rPr lang="en-US" dirty="0"/>
              <a:t>Consider a OS processes P 1 and P2 sharing one variable called line-count of type integer. Assume at time TO the value of the this variable 21637 and each process has its own copy of the code:</a:t>
            </a:r>
          </a:p>
          <a:p>
            <a:pPr marL="0" indent="0" algn="l">
              <a:buNone/>
            </a:pPr>
            <a:r>
              <a:rPr lang="en-US" dirty="0"/>
              <a:t> LOAD    line-count </a:t>
            </a:r>
          </a:p>
          <a:p>
            <a:pPr marL="0" indent="0" algn="l">
              <a:buNone/>
            </a:pPr>
            <a:r>
              <a:rPr lang="en-US" dirty="0"/>
              <a:t>ADD        1</a:t>
            </a:r>
          </a:p>
          <a:p>
            <a:pPr marL="0" indent="0" algn="l">
              <a:buNone/>
            </a:pPr>
            <a:r>
              <a:rPr lang="en-US" dirty="0"/>
              <a:t>STORE    line-count </a:t>
            </a:r>
          </a:p>
          <a:p>
            <a:pPr marL="0" indent="0" algn="l">
              <a:buNone/>
            </a:pPr>
            <a:r>
              <a:rPr lang="en-US" dirty="0"/>
              <a:t>Now suppose the process p1 execute the load and add instructions, this leaving 21688 in an accumulator.</a:t>
            </a:r>
          </a:p>
          <a:p>
            <a:pPr marL="0" indent="0" algn="l">
              <a:buNone/>
            </a:pPr>
            <a:r>
              <a:rPr lang="en-US" dirty="0"/>
              <a:t>___________________________________________________________</a:t>
            </a:r>
          </a:p>
          <a:p>
            <a:pPr marL="0" indent="0" algn="l">
              <a:buNone/>
            </a:pPr>
            <a:r>
              <a:rPr lang="en-US" dirty="0"/>
              <a:t>Then the process Pi loses the processor (through a T.Q expiration to second peeress (P2) now executes all three above instructions, thus setting line-count to 21688. </a:t>
            </a:r>
          </a:p>
          <a:p>
            <a:pPr marL="0" indent="0" algn="l">
              <a:buNone/>
            </a:pPr>
            <a:r>
              <a:rPr lang="en-US" dirty="0"/>
              <a:t>P2 loses the processor to P1 which then continues by executing the store instruction by executing the store instruction also niacin 21688 into line-count the system has lost track of one of the line-count, where the correct total should have been 21688. The reason of this incorrect result is the writing of the shared variable line-count. This problem can be solved by giving each process exclusive access to line-count (the shared variable).</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179918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dirty="0"/>
              <a:t>*</a:t>
            </a:r>
            <a:r>
              <a:rPr lang="en-US" b="1" u="sng" dirty="0"/>
              <a:t> Mutual Exclusion </a:t>
            </a:r>
            <a:r>
              <a:rPr lang="en-US" b="1" u="sng" dirty="0" smtClean="0"/>
              <a:t>definition</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 While one process modify the shared variable, all other processes desiring to do so at the same time (moment) should be kept waiting; when that process has finished accessing the shared variable, one of the processes waiting to do so should be allowed to proceed. In this function, each process accessing the shared data excludes all other from doing so simultaneously. This is called mutual exclusion. </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91255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8.5 Critical </a:t>
            </a:r>
            <a:r>
              <a:rPr lang="en-US" b="1" u="sng" dirty="0" smtClean="0"/>
              <a:t>Section</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Mutual exclusion needs to be enforced only when processes access shared modifiable data. In each process the segment of code deal with the shared modifiable data called a critical section (or critical region). </a:t>
            </a:r>
          </a:p>
          <a:p>
            <a:pPr marL="0" indent="0" algn="l">
              <a:buNone/>
            </a:pPr>
            <a:r>
              <a:rPr lang="en-US" dirty="0"/>
              <a:t>The important feature is that, when one process is executing in its critical section. on other process is to allowed to execute in its critical section. </a:t>
            </a:r>
          </a:p>
          <a:p>
            <a:pPr marL="0" indent="0" algn="l">
              <a:buNone/>
            </a:pPr>
            <a:r>
              <a:rPr lang="en-US" dirty="0"/>
              <a:t>Thus the execution of critical sections by the processes is mutually exclusive in time. Each process must request permission to enter its critical section. </a:t>
            </a:r>
          </a:p>
          <a:p>
            <a:pPr marL="0" indent="0" algn="l">
              <a:buNone/>
            </a:pPr>
            <a:r>
              <a:rPr lang="en-US" dirty="0"/>
              <a:t>The section of code implementing the request is the entry section. The critical section may he followed by all  exit section. The remaining code is the remaining section.  </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510677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1166</Words>
  <Application>Microsoft Office PowerPoint</Application>
  <PresentationFormat>ملء الشاشة</PresentationFormat>
  <Paragraphs>80</Paragraphs>
  <Slides>14</Slides>
  <Notes>0</Notes>
  <HiddenSlides>0</HiddenSlides>
  <MMClips>0</MMClips>
  <ScaleCrop>false</ScaleCrop>
  <HeadingPairs>
    <vt:vector size="8" baseType="variant">
      <vt:variant>
        <vt:lpstr>الخطوط المستخدمة</vt:lpstr>
      </vt:variant>
      <vt:variant>
        <vt:i4>4</vt:i4>
      </vt:variant>
      <vt:variant>
        <vt:lpstr>نسق</vt:lpstr>
      </vt:variant>
      <vt:variant>
        <vt:i4>1</vt:i4>
      </vt:variant>
      <vt:variant>
        <vt:lpstr>خوادم OLE مضمنة</vt:lpstr>
      </vt:variant>
      <vt:variant>
        <vt:i4>1</vt:i4>
      </vt:variant>
      <vt:variant>
        <vt:lpstr>عناوين الشرائح</vt:lpstr>
      </vt:variant>
      <vt:variant>
        <vt:i4>14</vt:i4>
      </vt:variant>
    </vt:vector>
  </HeadingPairs>
  <TitlesOfParts>
    <vt:vector size="20" baseType="lpstr">
      <vt:lpstr>Arial</vt:lpstr>
      <vt:lpstr>Calibri</vt:lpstr>
      <vt:lpstr>Calibri Light</vt:lpstr>
      <vt:lpstr>Times New Roman</vt:lpstr>
      <vt:lpstr>نسق Office</vt:lpstr>
      <vt:lpstr>Picture</vt:lpstr>
      <vt:lpstr>Operating system Lecture eight part1</vt:lpstr>
      <vt:lpstr>8. Asynchronous Concurrent Process </vt:lpstr>
      <vt:lpstr>8.1 parallel processing</vt:lpstr>
      <vt:lpstr>8.2  a control structure for indicating parallelism</vt:lpstr>
      <vt:lpstr>8.3 precedence graph</vt:lpstr>
      <vt:lpstr>8.3 precedence graph</vt:lpstr>
      <vt:lpstr>8.4  mutual Exclusion </vt:lpstr>
      <vt:lpstr>* Mutual Exclusion definition</vt:lpstr>
      <vt:lpstr>8.5 Critical Section</vt:lpstr>
      <vt:lpstr>8.5 Critical Section</vt:lpstr>
      <vt:lpstr>8.6 Two-process solution</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61</cp:revision>
  <dcterms:created xsi:type="dcterms:W3CDTF">2018-01-02T22:34:20Z</dcterms:created>
  <dcterms:modified xsi:type="dcterms:W3CDTF">2018-01-03T03:22:59Z</dcterms:modified>
</cp:coreProperties>
</file>